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6D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6D7A9F-69A7-4C32-9DC1-80FDAAAB35E5}" v="30" dt="2024-09-24T15:16:30.1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51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2753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4241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1226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44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37556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9834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578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1847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069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928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9155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280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3697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8874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6760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542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85FC931-44BC-4F5D-BE2D-9D6AEF7E086D}" type="datetimeFigureOut">
              <a:rPr lang="it-IT" smtClean="0"/>
              <a:t>10/10/2024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FD2A00C-1A97-4AEA-8197-7C06DE6B6A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17391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97CF20B-E608-90C9-FAD7-22D2C52DC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742" y="365125"/>
            <a:ext cx="10899058" cy="1325563"/>
          </a:xfrm>
          <a:prstGeom prst="flowChartAlternateProcess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it-IT" b="1" dirty="0">
                <a:solidFill>
                  <a:schemeClr val="accent2"/>
                </a:solidFill>
              </a:rPr>
              <a:t>COMPOSIZIONE UVM</a:t>
            </a:r>
            <a:r>
              <a:rPr lang="it-IT" sz="3600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40D1EC5-7614-2765-8A0B-009449F606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8231" y="1933780"/>
            <a:ext cx="4781356" cy="4771820"/>
          </a:xfrm>
          <a:prstGeom prst="flowChartAlternateProcess">
            <a:avLst/>
          </a:prstGeom>
          <a:gradFill flip="none" rotWithShape="1">
            <a:gsLst>
              <a:gs pos="0">
                <a:srgbClr val="9B6D91">
                  <a:tint val="66000"/>
                  <a:satMod val="160000"/>
                </a:srgbClr>
              </a:gs>
              <a:gs pos="50000">
                <a:srgbClr val="9B6D91">
                  <a:tint val="44500"/>
                  <a:satMod val="160000"/>
                </a:srgbClr>
              </a:gs>
              <a:gs pos="100000">
                <a:srgbClr val="9B6D91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Persona con disabilità + eventuale facilitatore se nominato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Assistente Sociale Comune di residenza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Professionisti sanitari individuati dalla USL o Distretto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MMG o PLS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Rappresentante istituzione scolastica o servizi per inserimento lavorativo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E7E3021-8ADF-23B5-4FA9-014A046110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33187" y="1933780"/>
            <a:ext cx="3717934" cy="4771820"/>
          </a:xfrm>
          <a:prstGeom prst="flowChartAlternateProcess">
            <a:avLst/>
          </a:prstGeom>
          <a:gradFill flip="none" rotWithShape="1">
            <a:gsLst>
              <a:gs pos="0">
                <a:srgbClr val="9B6D91">
                  <a:tint val="66000"/>
                  <a:satMod val="160000"/>
                </a:srgbClr>
              </a:gs>
              <a:gs pos="50000">
                <a:srgbClr val="9B6D91">
                  <a:tint val="44500"/>
                  <a:satMod val="160000"/>
                </a:srgbClr>
              </a:gs>
              <a:gs pos="100000">
                <a:srgbClr val="9B6D91">
                  <a:tint val="23500"/>
                  <a:satMod val="160000"/>
                </a:srgbClr>
              </a:gs>
            </a:gsLst>
            <a:lin ang="16200000" scaled="1"/>
            <a:tileRect/>
          </a:gra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Su richiesta della persona possono partecipare anche: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Coniuge, affine, convivente o caregiver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Medico specialista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Rappresentante di associazione o ente terzo settore con competenza nella costruzione del progetto di vita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accent2">
                    <a:lumMod val="75000"/>
                  </a:schemeClr>
                </a:solidFill>
              </a:rPr>
              <a:t>Referenti servizi pubblici o privati 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A90ADFF-F4FA-94CD-DB74-69BF33E79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7131" y="4008985"/>
            <a:ext cx="591363" cy="43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719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C8719A-A9BA-B02C-0E4B-E21775D11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522" y="293486"/>
            <a:ext cx="8694175" cy="991727"/>
          </a:xfrm>
          <a:prstGeom prst="flowChartAlternateProcess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it-IT" sz="3200" b="1" dirty="0">
                <a:solidFill>
                  <a:schemeClr val="accent2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CONTENUTI PROGETTI DI VITA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2B5FFFD-700E-3579-F438-0F72FB8C90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1895" y="1432847"/>
            <a:ext cx="9362772" cy="534577"/>
          </a:xfrm>
          <a:prstGeom prst="flowChartAlternateProcess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it-IT" sz="1800" dirty="0">
                <a:solidFill>
                  <a:schemeClr val="accent2"/>
                </a:solidFill>
              </a:rPr>
              <a:t>Contiene gli obiettivi della persona insieme agli interventi relativi alle diverse aree: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4DA9A66-3779-7884-411B-B499F35C26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81895" y="2301343"/>
            <a:ext cx="2584165" cy="3269796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it-IT" sz="1600" dirty="0">
                <a:ea typeface="Calibri" panose="020F0502020204030204" pitchFamily="34" charset="0"/>
                <a:cs typeface="Calibri" panose="020F0502020204030204" pitchFamily="34" charset="0"/>
              </a:rPr>
              <a:t>Apprendimento</a:t>
            </a:r>
          </a:p>
          <a:p>
            <a:pPr marL="0" indent="0">
              <a:buNone/>
            </a:pPr>
            <a:r>
              <a:rPr lang="it-IT" sz="1600" dirty="0">
                <a:ea typeface="Calibri" panose="020F0502020204030204" pitchFamily="34" charset="0"/>
                <a:cs typeface="Calibri" panose="020F0502020204030204" pitchFamily="34" charset="0"/>
              </a:rPr>
              <a:t>Socialità e affettività</a:t>
            </a:r>
          </a:p>
          <a:p>
            <a:pPr marL="0" indent="0">
              <a:buNone/>
            </a:pPr>
            <a:r>
              <a:rPr lang="it-IT" sz="1600" dirty="0">
                <a:ea typeface="Calibri" panose="020F0502020204030204" pitchFamily="34" charset="0"/>
                <a:cs typeface="Calibri" panose="020F0502020204030204" pitchFamily="34" charset="0"/>
              </a:rPr>
              <a:t>Formazione  e lavoro</a:t>
            </a:r>
          </a:p>
          <a:p>
            <a:pPr marL="0" indent="0">
              <a:buNone/>
            </a:pPr>
            <a:r>
              <a:rPr lang="it-IT" sz="1600" dirty="0">
                <a:ea typeface="Calibri" panose="020F0502020204030204" pitchFamily="34" charset="0"/>
                <a:cs typeface="Calibri" panose="020F0502020204030204" pitchFamily="34" charset="0"/>
              </a:rPr>
              <a:t>Casa e habitat sociale</a:t>
            </a:r>
          </a:p>
          <a:p>
            <a:pPr marL="0" indent="0">
              <a:buNone/>
            </a:pPr>
            <a:r>
              <a:rPr lang="it-IT" sz="1600" dirty="0">
                <a:ea typeface="Calibri" panose="020F0502020204030204" pitchFamily="34" charset="0"/>
                <a:cs typeface="Calibri" panose="020F0502020204030204" pitchFamily="34" charset="0"/>
              </a:rPr>
              <a:t>Salute</a:t>
            </a:r>
          </a:p>
          <a:p>
            <a:pPr marL="0" indent="0">
              <a:buNone/>
            </a:pPr>
            <a:endParaRPr lang="it-IT" sz="19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8548CE1-EF50-CD18-75EE-50ADF185F9A9}"/>
              </a:ext>
            </a:extLst>
          </p:cNvPr>
          <p:cNvSpPr txBox="1"/>
          <p:nvPr/>
        </p:nvSpPr>
        <p:spPr>
          <a:xfrm>
            <a:off x="3380692" y="2301343"/>
            <a:ext cx="2654218" cy="4074795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Individua:</a:t>
            </a:r>
          </a:p>
          <a:p>
            <a:endParaRPr lang="it-IT" sz="16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Servizi</a:t>
            </a:r>
          </a:p>
          <a:p>
            <a:endParaRPr lang="it-IT" sz="16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Misure relative ai processi di cura e assistenza</a:t>
            </a:r>
          </a:p>
          <a:p>
            <a:endParaRPr lang="it-IT" sz="16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Bisogni e interventi per favorire l’autonomia, la qualità di vita, l’inclusione e uguaglianza negli ambiti di vita</a:t>
            </a:r>
          </a:p>
          <a:p>
            <a:endParaRPr lang="it-IT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F7D06F0-A667-8E2B-87C5-ED97C211025C}"/>
              </a:ext>
            </a:extLst>
          </p:cNvPr>
          <p:cNvSpPr txBox="1"/>
          <p:nvPr/>
        </p:nvSpPr>
        <p:spPr>
          <a:xfrm>
            <a:off x="6560756" y="2301343"/>
            <a:ext cx="2458065" cy="3050619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it-IT" sz="1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Integra al suo interno i progetti individuali che vanno dal PEI  scolastico, al PRI, al Progetto occupazionale</a:t>
            </a:r>
          </a:p>
          <a:p>
            <a:endParaRPr lang="it-IT" sz="16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16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F8ECC7F-CAC8-4EED-3DFC-2B3510B42B01}"/>
              </a:ext>
            </a:extLst>
          </p:cNvPr>
          <p:cNvSpPr txBox="1"/>
          <p:nvPr/>
        </p:nvSpPr>
        <p:spPr>
          <a:xfrm>
            <a:off x="9544667" y="2301343"/>
            <a:ext cx="2182754" cy="2509242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Elenco delle figure coinvolte nell’assistenza e loro compiti</a:t>
            </a:r>
          </a:p>
          <a:p>
            <a:endParaRPr lang="it-IT" sz="16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600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Indicati i tempi e le modalità delle verifiche periodiche</a:t>
            </a:r>
          </a:p>
        </p:txBody>
      </p:sp>
    </p:spTree>
    <p:extLst>
      <p:ext uri="{BB962C8B-B14F-4D97-AF65-F5344CB8AC3E}">
        <p14:creationId xmlns:p14="http://schemas.microsoft.com/office/powerpoint/2010/main" val="2578589225"/>
      </p:ext>
    </p:extLst>
  </p:cSld>
  <p:clrMapOvr>
    <a:masterClrMapping/>
  </p:clrMapOvr>
</p:sld>
</file>

<file path=ppt/theme/theme1.xml><?xml version="1.0" encoding="utf-8"?>
<a:theme xmlns:a="http://schemas.openxmlformats.org/drawingml/2006/main" name="Sezione">
  <a:themeElements>
    <a:clrScheme name="Sezion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zion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zion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68</TotalTime>
  <Words>165</Words>
  <Application>Microsoft Office PowerPoint</Application>
  <PresentationFormat>Widescreen</PresentationFormat>
  <Paragraphs>31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8" baseType="lpstr">
      <vt:lpstr>Arial</vt:lpstr>
      <vt:lpstr>Calibri</vt:lpstr>
      <vt:lpstr>Century Gothic</vt:lpstr>
      <vt:lpstr>Wingdings</vt:lpstr>
      <vt:lpstr>Wingdings 3</vt:lpstr>
      <vt:lpstr>Sezione</vt:lpstr>
      <vt:lpstr>COMPOSIZIONE UVM </vt:lpstr>
      <vt:lpstr>CONTENUTI PROGETTI DI VITA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Andrea Torti</dc:creator>
  <cp:lastModifiedBy>Paola Bartoli</cp:lastModifiedBy>
  <cp:revision>7</cp:revision>
  <dcterms:created xsi:type="dcterms:W3CDTF">2024-09-24T13:53:57Z</dcterms:created>
  <dcterms:modified xsi:type="dcterms:W3CDTF">2024-10-10T19:42:15Z</dcterms:modified>
</cp:coreProperties>
</file>