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6D7A9F-69A7-4C32-9DC1-80FDAAAB35E5}" v="30" dt="2024-09-24T15:16:30.1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51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275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4241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1226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44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3755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983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578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184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06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928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915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80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3697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8874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760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542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17391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7CF20B-E608-90C9-FAD7-22D2C52DC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742" y="365125"/>
            <a:ext cx="10899058" cy="1325563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t-IT" sz="3600" b="1" dirty="0">
                <a:solidFill>
                  <a:schemeClr val="accent2"/>
                </a:solidFill>
              </a:rPr>
              <a:t>I compiti dell’unità di valutazione multimediale in relazione all’istanza di progetto individuale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40D1EC5-7614-2765-8A0B-009449F60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8232" y="2053394"/>
            <a:ext cx="3035710" cy="3210949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Dopo l’istanza (proponibile in qualsiasi momento) all’ambito in cui ricade il comune di residenza/altro ente individuato con legge regionale oppure al comune o al PUA, l’UVM: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E7E3021-8ADF-23B5-4FA9-014A046110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8926" y="1825625"/>
            <a:ext cx="2834148" cy="4771820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it-IT" sz="1800" dirty="0">
                <a:solidFill>
                  <a:schemeClr val="bg1"/>
                </a:solidFill>
              </a:rPr>
              <a:t>Predispone il progetto individuale atto a soddisfare la persona con disabilità realizzando gli obbiettivi per migliorare le condizioni personali e di salute nei diversi ambiti di vita, facilitandone l’inclusione sociale e la partecipazione nei diversi contesti di vita su base di uguaglianza con gli altri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D09B282-0401-BFB8-3296-CEBB56ADA803}"/>
              </a:ext>
            </a:extLst>
          </p:cNvPr>
          <p:cNvSpPr txBox="1"/>
          <p:nvPr/>
        </p:nvSpPr>
        <p:spPr>
          <a:xfrm>
            <a:off x="584448" y="5325666"/>
            <a:ext cx="2766462" cy="715089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/>
              <a:t>Svolge la valutazione multidimensionale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3D3715C-06ED-4B9E-CA4D-9BEA1CDB6970}"/>
              </a:ext>
            </a:extLst>
          </p:cNvPr>
          <p:cNvSpPr txBox="1"/>
          <p:nvPr/>
        </p:nvSpPr>
        <p:spPr>
          <a:xfrm>
            <a:off x="8868697" y="3116826"/>
            <a:ext cx="2485103" cy="1021556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/>
              <a:t>Attua, monitora e aggiorna il progetto</a:t>
            </a:r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110CF21D-62F7-0C2B-ACAC-949413DED600}"/>
              </a:ext>
            </a:extLst>
          </p:cNvPr>
          <p:cNvSpPr/>
          <p:nvPr/>
        </p:nvSpPr>
        <p:spPr>
          <a:xfrm>
            <a:off x="7694356" y="3345039"/>
            <a:ext cx="993058" cy="769441"/>
          </a:xfrm>
          <a:prstGeom prst="rightArrow">
            <a:avLst>
              <a:gd name="adj1" fmla="val 50000"/>
              <a:gd name="adj2" fmla="val 47444"/>
            </a:avLst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4C426FD9-2EB5-D2CD-D96A-5D99DBC454B6}"/>
              </a:ext>
            </a:extLst>
          </p:cNvPr>
          <p:cNvSpPr/>
          <p:nvPr/>
        </p:nvSpPr>
        <p:spPr>
          <a:xfrm rot="20530759">
            <a:off x="3483975" y="5168313"/>
            <a:ext cx="1061884" cy="769441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719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C8719A-A9BA-B02C-0E4B-E21775D11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522" y="293486"/>
            <a:ext cx="8694175" cy="991727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it-IT" sz="3200" b="1" dirty="0">
                <a:solidFill>
                  <a:schemeClr val="accent2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La specifica definizione delle fasi della valutazione multidimensionale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B5FFFD-700E-3579-F438-0F72FB8C9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1895" y="1432847"/>
            <a:ext cx="11624189" cy="652104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it-IT" sz="1800" dirty="0">
                <a:solidFill>
                  <a:schemeClr val="accent2"/>
                </a:solidFill>
              </a:rPr>
              <a:t>Il decreto prevede che la valutazione si svolga collegialmente in ognuna delle 4 fasi sotto riportate, formo restando la possibilità di delegare ad uno dei componenti specifici compiti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4DA9A66-3779-7884-411B-B499F35C2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1895" y="2305194"/>
            <a:ext cx="3271683" cy="108793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1800" dirty="0">
                <a:ea typeface="Calibri" panose="020F0502020204030204" pitchFamily="34" charset="0"/>
                <a:cs typeface="Calibri" panose="020F0502020204030204" pitchFamily="34" charset="0"/>
              </a:rPr>
              <a:t>Individuazione degli obbiettivi </a:t>
            </a:r>
            <a:r>
              <a:rPr lang="it-IT" sz="1900" dirty="0">
                <a:ea typeface="Calibri" panose="020F0502020204030204" pitchFamily="34" charset="0"/>
                <a:cs typeface="Calibri" panose="020F0502020204030204" pitchFamily="34" charset="0"/>
              </a:rPr>
              <a:t>della persona secondo i suoi desideri e le sue aspettative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B3305CA-60B3-6D53-0230-F5564886C58B}"/>
              </a:ext>
            </a:extLst>
          </p:cNvPr>
          <p:cNvSpPr txBox="1"/>
          <p:nvPr/>
        </p:nvSpPr>
        <p:spPr>
          <a:xfrm>
            <a:off x="181895" y="4018701"/>
            <a:ext cx="3271684" cy="1940957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>
                <a:ea typeface="Calibri" panose="020F0502020204030204" pitchFamily="34" charset="0"/>
                <a:cs typeface="Calibri" panose="020F0502020204030204" pitchFamily="34" charset="0"/>
              </a:rPr>
              <a:t>Definizione del profilo di funzionamento, anche in termini di capacità e performance dell’ICF, negli ambiti di vita liberamente scelti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8548CE1-EF50-CD18-75EE-50ADF185F9A9}"/>
              </a:ext>
            </a:extLst>
          </p:cNvPr>
          <p:cNvSpPr txBox="1"/>
          <p:nvPr/>
        </p:nvSpPr>
        <p:spPr>
          <a:xfrm>
            <a:off x="3791582" y="2960694"/>
            <a:ext cx="2340077" cy="1940957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Individua le barriere ed i facilitatori negli ambiti scelti e le competenze adattive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F7D06F0-A667-8E2B-87C5-ED97C211025C}"/>
              </a:ext>
            </a:extLst>
          </p:cNvPr>
          <p:cNvSpPr txBox="1"/>
          <p:nvPr/>
        </p:nvSpPr>
        <p:spPr>
          <a:xfrm>
            <a:off x="6609130" y="2255248"/>
            <a:ext cx="2458065" cy="3315891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dirty="0">
                <a:ea typeface="Calibri" panose="020F0502020204030204" pitchFamily="34" charset="0"/>
                <a:cs typeface="Calibri" panose="020F0502020204030204" pitchFamily="34" charset="0"/>
              </a:rPr>
              <a:t>Formula le valutazioni inerenti al profilo di salute, mentale, intellettiva, sensoriale, ai bisogni della persona e ai domini della qualità di vita, in relazione alle priorità della persona con disabilità </a:t>
            </a:r>
          </a:p>
          <a:p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8ECC7F-CAC8-4EED-3DFC-2B3510B42B01}"/>
              </a:ext>
            </a:extLst>
          </p:cNvPr>
          <p:cNvSpPr txBox="1"/>
          <p:nvPr/>
        </p:nvSpPr>
        <p:spPr>
          <a:xfrm>
            <a:off x="9544667" y="2301343"/>
            <a:ext cx="2182754" cy="3351848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Definisce gli obbiettivi da realizzare con il progetto di vita, partendo dal censimento di eventuali piani specifici di sostegno già attivati e dai loro obbiettivi </a:t>
            </a:r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246769FE-AF65-C4CC-EA73-353A47DBED62}"/>
              </a:ext>
            </a:extLst>
          </p:cNvPr>
          <p:cNvSpPr/>
          <p:nvPr/>
        </p:nvSpPr>
        <p:spPr>
          <a:xfrm>
            <a:off x="3136439" y="3357418"/>
            <a:ext cx="553087" cy="53457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84F626ED-6FC0-3011-626F-B19523AB6241}"/>
              </a:ext>
            </a:extLst>
          </p:cNvPr>
          <p:cNvSpPr/>
          <p:nvPr/>
        </p:nvSpPr>
        <p:spPr>
          <a:xfrm>
            <a:off x="6131659" y="3393124"/>
            <a:ext cx="349049" cy="4660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329682AF-5FC7-5503-7DAC-7FDBF9C5195C}"/>
              </a:ext>
            </a:extLst>
          </p:cNvPr>
          <p:cNvSpPr/>
          <p:nvPr/>
        </p:nvSpPr>
        <p:spPr>
          <a:xfrm>
            <a:off x="9033997" y="3393124"/>
            <a:ext cx="452276" cy="46606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Segno di addizione 11">
            <a:extLst>
              <a:ext uri="{FF2B5EF4-FFF2-40B4-BE49-F238E27FC236}">
                <a16:creationId xmlns:a16="http://schemas.microsoft.com/office/drawing/2014/main" id="{A648F825-7E88-2DA5-841A-50F5557B963B}"/>
              </a:ext>
            </a:extLst>
          </p:cNvPr>
          <p:cNvSpPr/>
          <p:nvPr/>
        </p:nvSpPr>
        <p:spPr>
          <a:xfrm>
            <a:off x="1434261" y="3344562"/>
            <a:ext cx="766916" cy="560290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AFB2AFA-73E6-B2A3-261A-3CB563E5A35C}"/>
              </a:ext>
            </a:extLst>
          </p:cNvPr>
          <p:cNvSpPr txBox="1"/>
          <p:nvPr/>
        </p:nvSpPr>
        <p:spPr>
          <a:xfrm>
            <a:off x="3687054" y="5726305"/>
            <a:ext cx="8037895" cy="1021556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N.B i domini della qualità di vita sono definiti dallo schema di decreto come gli ambiti o le dimensioni rilevanti nella vita di una persona con disabilità valutabili con appropriati indicatori </a:t>
            </a:r>
          </a:p>
        </p:txBody>
      </p:sp>
    </p:spTree>
    <p:extLst>
      <p:ext uri="{BB962C8B-B14F-4D97-AF65-F5344CB8AC3E}">
        <p14:creationId xmlns:p14="http://schemas.microsoft.com/office/powerpoint/2010/main" val="2578589225"/>
      </p:ext>
    </p:extLst>
  </p:cSld>
  <p:clrMapOvr>
    <a:masterClrMapping/>
  </p:clrMapOvr>
</p:sld>
</file>

<file path=ppt/theme/theme1.xml><?xml version="1.0" encoding="utf-8"?>
<a:theme xmlns:a="http://schemas.openxmlformats.org/drawingml/2006/main" name="Sezione">
  <a:themeElements>
    <a:clrScheme name="Sezion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zion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zion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279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Calibri</vt:lpstr>
      <vt:lpstr>Century Gothic</vt:lpstr>
      <vt:lpstr>Wingdings 3</vt:lpstr>
      <vt:lpstr>Sezione</vt:lpstr>
      <vt:lpstr>I compiti dell’unità di valutazione multimediale in relazione all’istanza di progetto individuale </vt:lpstr>
      <vt:lpstr>La specifica definizione delle fasi della valutazione multidimensionale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Torti</dc:creator>
  <cp:lastModifiedBy>Paola Bartoli</cp:lastModifiedBy>
  <cp:revision>2</cp:revision>
  <dcterms:created xsi:type="dcterms:W3CDTF">2024-09-24T13:53:57Z</dcterms:created>
  <dcterms:modified xsi:type="dcterms:W3CDTF">2024-10-10T19:45:28Z</dcterms:modified>
</cp:coreProperties>
</file>